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73" r:id="rId11"/>
    <p:sldId id="274" r:id="rId12"/>
    <p:sldId id="275" r:id="rId13"/>
    <p:sldId id="276" r:id="rId14"/>
    <p:sldId id="283" r:id="rId15"/>
    <p:sldId id="284" r:id="rId16"/>
    <p:sldId id="285" r:id="rId17"/>
    <p:sldId id="286" r:id="rId18"/>
    <p:sldId id="277" r:id="rId19"/>
    <p:sldId id="278" r:id="rId20"/>
    <p:sldId id="279" r:id="rId21"/>
    <p:sldId id="280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89" r:id="rId30"/>
    <p:sldId id="281" r:id="rId31"/>
    <p:sldId id="282" r:id="rId32"/>
    <p:sldId id="269" r:id="rId33"/>
    <p:sldId id="270" r:id="rId34"/>
    <p:sldId id="271" r:id="rId35"/>
    <p:sldId id="272" r:id="rId36"/>
    <p:sldId id="295" r:id="rId37"/>
    <p:sldId id="320" r:id="rId38"/>
    <p:sldId id="296" r:id="rId39"/>
    <p:sldId id="297" r:id="rId40"/>
    <p:sldId id="298" r:id="rId41"/>
    <p:sldId id="264" r:id="rId42"/>
    <p:sldId id="265" r:id="rId43"/>
    <p:sldId id="299" r:id="rId44"/>
    <p:sldId id="300" r:id="rId45"/>
    <p:sldId id="301" r:id="rId46"/>
    <p:sldId id="309" r:id="rId47"/>
    <p:sldId id="310" r:id="rId48"/>
    <p:sldId id="315" r:id="rId49"/>
    <p:sldId id="321" r:id="rId50"/>
    <p:sldId id="322" r:id="rId51"/>
    <p:sldId id="323" r:id="rId52"/>
    <p:sldId id="329" r:id="rId53"/>
    <p:sldId id="330" r:id="rId54"/>
    <p:sldId id="331" r:id="rId55"/>
    <p:sldId id="334" r:id="rId56"/>
    <p:sldId id="335" r:id="rId57"/>
    <p:sldId id="336" r:id="rId58"/>
    <p:sldId id="332" r:id="rId59"/>
    <p:sldId id="333" r:id="rId60"/>
    <p:sldId id="32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60851" autoAdjust="0"/>
  </p:normalViewPr>
  <p:slideViewPr>
    <p:cSldViewPr snapToGrid="0">
      <p:cViewPr varScale="1">
        <p:scale>
          <a:sx n="48" d="100"/>
          <a:sy n="48" d="100"/>
        </p:scale>
        <p:origin x="14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1102-9433-4754-B943-BFBC5A6D0AB4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47656-A4E3-4CAD-BA0A-0C27DBFF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Probability = </a:t>
            </a:r>
            <a:r>
              <a:rPr lang="en-US" dirty="0" err="1" smtClean="0"/>
              <a:t>peluang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Odds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peluang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kemungkinan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peluang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kemungkinan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Odds ratio =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Baca: </a:t>
            </a:r>
            <a:r>
              <a:rPr lang="en-US" baseline="0" dirty="0" err="1" smtClean="0"/>
              <a:t>peluang</a:t>
            </a:r>
            <a:r>
              <a:rPr lang="en-US" baseline="0" dirty="0" smtClean="0"/>
              <a:t> head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loaded coin </a:t>
            </a:r>
            <a:r>
              <a:rPr lang="en-US" baseline="0" dirty="0" err="1" smtClean="0"/>
              <a:t>sebesar</a:t>
            </a:r>
            <a:r>
              <a:rPr lang="en-US" baseline="0" dirty="0" smtClean="0"/>
              <a:t> 2,33x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fair 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5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regression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prediksinya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baseline="0" dirty="0" smtClean="0"/>
              <a:t> 0 - 1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berupa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kategori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18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Cari</a:t>
            </a:r>
            <a:r>
              <a:rPr lang="en-US" dirty="0" smtClean="0"/>
              <a:t> odd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2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Menghitung</a:t>
            </a:r>
            <a:r>
              <a:rPr lang="en-US" dirty="0" smtClean="0"/>
              <a:t> odd ratio ==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odd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perbandingan</a:t>
            </a:r>
            <a:r>
              <a:rPr lang="en-US" baseline="0" dirty="0" smtClean="0"/>
              <a:t> odd/male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female.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Odd ratio === </a:t>
            </a:r>
            <a:r>
              <a:rPr lang="en-US" baseline="0" dirty="0" err="1" smtClean="0"/>
              <a:t>nasabah</a:t>
            </a:r>
            <a:r>
              <a:rPr lang="en-US" baseline="0" dirty="0" smtClean="0"/>
              <a:t> laki2 </a:t>
            </a:r>
            <a:r>
              <a:rPr lang="en-US" baseline="0" dirty="0" err="1" smtClean="0"/>
              <a:t>mempunya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kecenderungan</a:t>
            </a:r>
            <a:r>
              <a:rPr lang="en-US" baseline="0" dirty="0" smtClean="0"/>
              <a:t> 3x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bayar</a:t>
            </a:r>
            <a:r>
              <a:rPr lang="en-US" baseline="0" dirty="0" smtClean="0"/>
              <a:t> disbanding </a:t>
            </a:r>
            <a:r>
              <a:rPr lang="en-US" baseline="0" dirty="0" err="1" smtClean="0"/>
              <a:t>nasabah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perempuan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20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Bi = 0, </a:t>
            </a:r>
            <a:r>
              <a:rPr lang="en-US" dirty="0" err="1" smtClean="0"/>
              <a:t>maka</a:t>
            </a:r>
            <a:r>
              <a:rPr lang="en-US" dirty="0" smtClean="0"/>
              <a:t> OR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bernilai</a:t>
            </a:r>
            <a:r>
              <a:rPr lang="en-US" dirty="0" smtClean="0"/>
              <a:t> 1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tidak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memiliki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hubungan</a:t>
            </a:r>
            <a:r>
              <a:rPr lang="en-US" dirty="0" smtClean="0">
                <a:sym typeface="Wingdings" panose="05000000000000000000" pitchFamily="2" charset="2"/>
              </a:rPr>
              <a:t> linear </a:t>
            </a:r>
            <a:r>
              <a:rPr lang="en-US" dirty="0" err="1" smtClean="0">
                <a:sym typeface="Wingdings" panose="05000000000000000000" pitchFamily="2" charset="2"/>
              </a:rPr>
              <a:t>dengan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targetnya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mengharapkan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</a:t>
            </a:r>
            <a:r>
              <a:rPr lang="en-US" dirty="0" err="1" smtClean="0"/>
              <a:t>multicol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direkomendasikan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interpretasi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diluar</a:t>
            </a:r>
            <a:r>
              <a:rPr lang="en-US" baseline="0" dirty="0" smtClean="0"/>
              <a:t> range interval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1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1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Kalo</a:t>
            </a:r>
            <a:r>
              <a:rPr lang="en-US" dirty="0" smtClean="0"/>
              <a:t> di linear </a:t>
            </a:r>
            <a:r>
              <a:rPr lang="en-US" dirty="0" err="1" smtClean="0"/>
              <a:t>regresi</a:t>
            </a:r>
            <a:r>
              <a:rPr lang="en-US" dirty="0" smtClean="0"/>
              <a:t> ~~</a:t>
            </a:r>
            <a:r>
              <a:rPr lang="en-US" baseline="0" dirty="0" smtClean="0"/>
              <a:t> f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9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Kalo</a:t>
            </a:r>
            <a:r>
              <a:rPr lang="en-US" dirty="0" smtClean="0"/>
              <a:t> di linear </a:t>
            </a:r>
            <a:r>
              <a:rPr lang="en-US" dirty="0" err="1" smtClean="0"/>
              <a:t>regresi</a:t>
            </a:r>
            <a:r>
              <a:rPr lang="en-US" dirty="0" smtClean="0"/>
              <a:t> ~~</a:t>
            </a:r>
            <a:r>
              <a:rPr lang="en-US" baseline="0" dirty="0" smtClean="0"/>
              <a:t> t-test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set </a:t>
            </a:r>
            <a:r>
              <a:rPr lang="en-US" dirty="0" err="1" smtClean="0"/>
              <a:t>dipecah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validation set.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Perumpamaan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Train = </a:t>
            </a:r>
            <a:r>
              <a:rPr lang="en-US" baseline="0" dirty="0" err="1" smtClean="0"/>
              <a:t>materi</a:t>
            </a:r>
            <a:endParaRPr lang="en-US" baseline="0" dirty="0" smtClean="0"/>
          </a:p>
          <a:p>
            <a:r>
              <a:rPr lang="en-US" baseline="0" dirty="0" smtClean="0"/>
              <a:t>Validation set = </a:t>
            </a:r>
            <a:r>
              <a:rPr lang="en-US" baseline="0" dirty="0" err="1" smtClean="0"/>
              <a:t>Ulangan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harian</a:t>
            </a:r>
            <a:endParaRPr lang="en-US" baseline="0" dirty="0" smtClean="0"/>
          </a:p>
          <a:p>
            <a:r>
              <a:rPr lang="en-US" baseline="0" dirty="0" smtClean="0"/>
              <a:t>Test set = </a:t>
            </a:r>
            <a:r>
              <a:rPr lang="en-US" baseline="0" dirty="0" err="1" smtClean="0"/>
              <a:t>ujian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akhir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9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performance for classification:</a:t>
            </a:r>
          </a:p>
          <a:p>
            <a:r>
              <a:rPr lang="en-US" dirty="0" smtClean="0"/>
              <a:t>1. Accuracy == </a:t>
            </a:r>
            <a:r>
              <a:rPr lang="en-US" dirty="0" err="1" smtClean="0"/>
              <a:t>bikin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confussion</a:t>
            </a:r>
            <a:r>
              <a:rPr lang="en-US" baseline="0" dirty="0" smtClean="0"/>
              <a:t>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actual </a:t>
            </a:r>
            <a:r>
              <a:rPr lang="en-US" baseline="0" dirty="0" err="1" smtClean="0"/>
              <a:t>sama</a:t>
            </a:r>
            <a:endParaRPr lang="en-US" baseline="0" dirty="0" smtClean="0"/>
          </a:p>
          <a:p>
            <a:r>
              <a:rPr lang="en-US" baseline="0" dirty="0" smtClean="0"/>
              <a:t>N negative == </a:t>
            </a:r>
            <a:r>
              <a:rPr lang="en-US" baseline="0" dirty="0" err="1" smtClean="0"/>
              <a:t>ukur</a:t>
            </a:r>
            <a:r>
              <a:rPr lang="en-US" baseline="0" dirty="0" smtClean="0"/>
              <a:t> 0</a:t>
            </a:r>
          </a:p>
          <a:p>
            <a:r>
              <a:rPr lang="en-US" baseline="0" dirty="0" smtClean="0"/>
              <a:t>P </a:t>
            </a:r>
            <a:r>
              <a:rPr lang="en-US" baseline="0" dirty="0" err="1" smtClean="0"/>
              <a:t>positif</a:t>
            </a:r>
            <a:r>
              <a:rPr lang="en-US" baseline="0" dirty="0" smtClean="0"/>
              <a:t> == </a:t>
            </a:r>
            <a:r>
              <a:rPr lang="en-US" baseline="0" dirty="0" err="1" smtClean="0"/>
              <a:t>ukur</a:t>
            </a:r>
            <a:r>
              <a:rPr lang="en-US" baseline="0" dirty="0" smtClean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mayoritas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KNN </a:t>
            </a:r>
            <a:r>
              <a:rPr lang="en-US" baseline="0" dirty="0" err="1" smtClean="0"/>
              <a:t>bersifat</a:t>
            </a:r>
            <a:r>
              <a:rPr lang="en-US" baseline="0" dirty="0" smtClean="0"/>
              <a:t> non parametric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persamaan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decision boundary.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KNN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klasifikasi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klasifikasi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tetangga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terdekat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terbanyak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tetangga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terdekat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melihat</a:t>
            </a:r>
            <a:r>
              <a:rPr lang="en-US" baseline="0" dirty="0" smtClean="0"/>
              <a:t> rata2 </a:t>
            </a:r>
            <a:r>
              <a:rPr lang="en-US" baseline="0" dirty="0" err="1" smtClean="0"/>
              <a:t>semua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46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analisa</a:t>
            </a:r>
            <a:r>
              <a:rPr lang="en-US" dirty="0" smtClean="0"/>
              <a:t> statistic,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5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89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Kelas</a:t>
            </a:r>
            <a:r>
              <a:rPr lang="en-US" dirty="0" smtClean="0"/>
              <a:t> di KNN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ganjil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kemungkinan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prediksi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97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__Cara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:__</a:t>
            </a:r>
          </a:p>
          <a:p>
            <a:r>
              <a:rPr lang="en-US" dirty="0" smtClean="0"/>
              <a:t>1. </a:t>
            </a:r>
            <a:r>
              <a:rPr lang="en-US" dirty="0" err="1" smtClean="0"/>
              <a:t>Menggunakan</a:t>
            </a:r>
            <a:r>
              <a:rPr lang="en-US" dirty="0" smtClean="0"/>
              <a:t> scaling</a:t>
            </a:r>
          </a:p>
          <a:p>
            <a:r>
              <a:rPr lang="en-US" dirty="0" smtClean="0"/>
              <a:t>2.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faktor</a:t>
            </a:r>
            <a:r>
              <a:rPr lang="en-US" dirty="0" smtClean="0"/>
              <a:t> K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Cara </a:t>
            </a:r>
            <a:r>
              <a:rPr lang="en-US" dirty="0" err="1" smtClean="0"/>
              <a:t>memilih</a:t>
            </a:r>
            <a:r>
              <a:rPr lang="en-US" dirty="0" smtClean="0"/>
              <a:t> factor K: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Usahain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ganjil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evaluasi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validatation</a:t>
            </a:r>
            <a:r>
              <a:rPr lang="en-US" baseline="0" dirty="0" smtClean="0"/>
              <a:t> dataset (training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anggap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harian</a:t>
            </a:r>
            <a:r>
              <a:rPr lang="en-US" baseline="0" dirty="0" smtClean="0"/>
              <a:t>)</a:t>
            </a:r>
          </a:p>
          <a:p>
            <a:pPr marL="0" indent="0">
              <a:buNone/>
            </a:pPr>
            <a:r>
              <a:rPr lang="en-US" baseline="0" dirty="0" smtClean="0"/>
              <a:t>      (</a:t>
            </a:r>
            <a:r>
              <a:rPr lang="en-US" baseline="0" dirty="0" err="1" smtClean="0"/>
              <a:t>Liat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hamper </a:t>
            </a:r>
            <a:r>
              <a:rPr lang="en-US" baseline="0" dirty="0" err="1" smtClean="0"/>
              <a:t>bertemu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titiknya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best k)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K=1, </a:t>
            </a:r>
            <a:r>
              <a:rPr lang="en-US" baseline="0" dirty="0" err="1" smtClean="0"/>
              <a:t>biasanya</a:t>
            </a:r>
            <a:r>
              <a:rPr lang="en-US" baseline="0" dirty="0" smtClean="0"/>
              <a:t> overfitting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data train set,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0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Gambar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berupa</a:t>
            </a:r>
            <a:r>
              <a:rPr lang="en-US" baseline="0" dirty="0" smtClean="0"/>
              <a:t> classification boundary.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k, boundary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halus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smtClean="0"/>
              <a:t>__</a:t>
            </a:r>
            <a:r>
              <a:rPr lang="en-US" dirty="0" err="1" smtClean="0"/>
              <a:t>Kesimpulan</a:t>
            </a:r>
            <a:r>
              <a:rPr lang="en-US" dirty="0" smtClean="0"/>
              <a:t>:__</a:t>
            </a:r>
          </a:p>
          <a:p>
            <a:pPr marL="0" indent="0">
              <a:buFontTx/>
              <a:buNone/>
            </a:pPr>
            <a:r>
              <a:rPr lang="en-US" dirty="0" smtClean="0"/>
              <a:t>k = 1 ==&gt; overfitting</a:t>
            </a:r>
          </a:p>
          <a:p>
            <a:pPr marL="0" indent="0">
              <a:buFontTx/>
              <a:buNone/>
            </a:pPr>
            <a:r>
              <a:rPr lang="en-US" dirty="0" smtClean="0"/>
              <a:t>Overfitting :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train accuracy &gt; testing accuracy</a:t>
            </a:r>
          </a:p>
          <a:p>
            <a:pPr marL="0" indent="0">
              <a:buFontTx/>
              <a:buNone/>
            </a:pPr>
            <a:r>
              <a:rPr lang="en-US" dirty="0" err="1" smtClean="0"/>
              <a:t>Underfitting</a:t>
            </a:r>
            <a:r>
              <a:rPr lang="en-US" dirty="0" smtClean="0"/>
              <a:t> : </a:t>
            </a:r>
            <a:r>
              <a:rPr lang="en-US" dirty="0" err="1" smtClean="0"/>
              <a:t>nilai</a:t>
            </a:r>
            <a:r>
              <a:rPr lang="en-US" dirty="0" smtClean="0"/>
              <a:t> testing  </a:t>
            </a:r>
            <a:r>
              <a:rPr lang="en-US" dirty="0" err="1" smtClean="0"/>
              <a:t>dan</a:t>
            </a:r>
            <a:r>
              <a:rPr lang="en-US" dirty="0" smtClean="0"/>
              <a:t> train accuracy </a:t>
            </a:r>
            <a:r>
              <a:rPr lang="en-US" dirty="0" err="1" smtClean="0"/>
              <a:t>jelek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09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cek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gapnya</a:t>
            </a:r>
            <a:r>
              <a:rPr lang="en-US" dirty="0" smtClean="0"/>
              <a:t> paling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sampe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gap (alias </a:t>
            </a:r>
            <a:r>
              <a:rPr lang="en-US" dirty="0" err="1" smtClean="0"/>
              <a:t>gaboleh</a:t>
            </a:r>
            <a:r>
              <a:rPr lang="en-US" dirty="0" smtClean="0"/>
              <a:t> </a:t>
            </a:r>
            <a:r>
              <a:rPr lang="en-US" dirty="0" err="1" smtClean="0"/>
              <a:t>nempel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#best K </a:t>
            </a:r>
            <a:r>
              <a:rPr lang="en-US" dirty="0" err="1" smtClean="0"/>
              <a:t>berdasarkan</a:t>
            </a:r>
            <a:r>
              <a:rPr lang="en-US" dirty="0" smtClean="0"/>
              <a:t> plot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5 </a:t>
            </a:r>
            <a:r>
              <a:rPr lang="en-US" dirty="0" err="1" smtClean="0"/>
              <a:t>atau</a:t>
            </a:r>
            <a:r>
              <a:rPr lang="en-US" dirty="0" smtClean="0"/>
              <a:t> 113 (testing accuracy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dibanding</a:t>
            </a:r>
            <a:r>
              <a:rPr lang="en-US" dirty="0" smtClean="0"/>
              <a:t> train accuracy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gapnya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paling </a:t>
            </a:r>
            <a:r>
              <a:rPr lang="en-US" dirty="0" err="1" smtClean="0"/>
              <a:t>kecil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7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Tetangga</a:t>
            </a:r>
            <a:r>
              <a:rPr lang="en-US" dirty="0" smtClean="0"/>
              <a:t> </a:t>
            </a:r>
            <a:r>
              <a:rPr lang="en-US" dirty="0" err="1" smtClean="0"/>
              <a:t>terdekat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Kalo</a:t>
            </a:r>
            <a:r>
              <a:rPr lang="en-US" dirty="0" smtClean="0"/>
              <a:t> 1D,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selisihnya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saja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Kalo</a:t>
            </a:r>
            <a:r>
              <a:rPr lang="en-US" baseline="0" dirty="0" smtClean="0"/>
              <a:t> 2D,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Euclidean distance (</a:t>
            </a:r>
            <a:r>
              <a:rPr lang="en-US" baseline="0" dirty="0" err="1" smtClean="0"/>
              <a:t>kyk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pytagoras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paling popular </a:t>
            </a:r>
            <a:r>
              <a:rPr lang="en-US" dirty="0" err="1" smtClean="0"/>
              <a:t>yaitu</a:t>
            </a:r>
            <a:r>
              <a:rPr lang="en-US" baseline="0" dirty="0" smtClean="0"/>
              <a:t> Euclidean.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3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Termasuk</a:t>
            </a:r>
            <a:r>
              <a:rPr lang="en-US" dirty="0" smtClean="0"/>
              <a:t> supervised learning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mempunya</a:t>
            </a:r>
            <a:r>
              <a:rPr lang="en-US" dirty="0" smtClean="0"/>
              <a:t> label</a:t>
            </a:r>
          </a:p>
          <a:p>
            <a:r>
              <a:rPr lang="en-US" dirty="0" smtClean="0"/>
              <a:t>Classification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memprediksi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masuk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mana</a:t>
            </a:r>
            <a:endParaRPr lang="en-US" dirty="0" smtClean="0"/>
          </a:p>
          <a:p>
            <a:r>
              <a:rPr lang="en-US" dirty="0" smtClean="0"/>
              <a:t>Classification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bentuknya</a:t>
            </a:r>
            <a:r>
              <a:rPr lang="en-US" dirty="0" smtClean="0"/>
              <a:t> </a:t>
            </a:r>
            <a:r>
              <a:rPr lang="en-US" dirty="0" err="1" smtClean="0"/>
              <a:t>kategorikal</a:t>
            </a:r>
            <a:r>
              <a:rPr lang="en-US" dirty="0" smtClean="0"/>
              <a:t>. </a:t>
            </a:r>
            <a:r>
              <a:rPr lang="en-US" dirty="0" err="1" smtClean="0"/>
              <a:t>Regressi</a:t>
            </a:r>
            <a:r>
              <a:rPr lang="en-US" dirty="0" smtClean="0"/>
              <a:t> </a:t>
            </a:r>
            <a:r>
              <a:rPr lang="en-US" dirty="0" err="1" smtClean="0"/>
              <a:t>bentuknya</a:t>
            </a:r>
            <a:r>
              <a:rPr lang="en-US" dirty="0" smtClean="0"/>
              <a:t> numerical.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12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Terus </a:t>
            </a:r>
            <a:r>
              <a:rPr lang="en-US" dirty="0" err="1" smtClean="0"/>
              <a:t>dibuat</a:t>
            </a:r>
            <a:r>
              <a:rPr lang="en-US" dirty="0" smtClean="0"/>
              <a:t> distance matrix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terdekat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3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timbul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Euclidean distance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nanti</a:t>
            </a:r>
            <a:r>
              <a:rPr lang="en-US" baseline="0" dirty="0" smtClean="0"/>
              <a:t> variable x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mendominasi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Jadi</a:t>
            </a:r>
            <a:r>
              <a:rPr lang="en-US" baseline="0" dirty="0" smtClean="0"/>
              <a:t> KNN </a:t>
            </a:r>
            <a:r>
              <a:rPr lang="en-US" baseline="0" dirty="0" err="1" smtClean="0"/>
              <a:t>perlu</a:t>
            </a:r>
            <a:r>
              <a:rPr lang="en-US" baseline="0" dirty="0" smtClean="0"/>
              <a:t> di feature </a:t>
            </a:r>
            <a:r>
              <a:rPr lang="en-US" baseline="0" dirty="0" err="1" smtClean="0"/>
              <a:t>scalling</a:t>
            </a:r>
            <a:r>
              <a:rPr lang="en-US" baseline="0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9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Minmax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mengubah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range 0-1</a:t>
            </a:r>
          </a:p>
          <a:p>
            <a:r>
              <a:rPr lang="en-US" baseline="0" dirty="0" err="1" smtClean="0"/>
              <a:t>Standar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mengubah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mendekati</a:t>
            </a:r>
            <a:r>
              <a:rPr lang="en-US" baseline="0" dirty="0" smtClean="0"/>
              <a:t> mean = 0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=1 (range -1 s/d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7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(+) KNN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memprediksi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akurasi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layak</a:t>
            </a:r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Mudah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dipelajari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Waktu</a:t>
            </a:r>
            <a:r>
              <a:rPr lang="en-US" baseline="0" dirty="0" smtClean="0"/>
              <a:t> train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cepat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(-) KNN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Butuh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memory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proses data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Sulit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diinterpretasi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terlebih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</a:t>
            </a:r>
            <a:r>
              <a:rPr lang="en-US" baseline="0" dirty="0" smtClean="0"/>
              <a:t> statistic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memperhatikan</a:t>
            </a:r>
            <a:r>
              <a:rPr lang="en-US" baseline="0" dirty="0" smtClean="0"/>
              <a:t> feature mana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02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DT </a:t>
            </a:r>
            <a:r>
              <a:rPr lang="en-US" dirty="0" err="1" smtClean="0"/>
              <a:t>ada</a:t>
            </a:r>
            <a:r>
              <a:rPr lang="en-US" dirty="0" smtClean="0"/>
              <a:t> feature importance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cocok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scalling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0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DT </a:t>
            </a:r>
            <a:r>
              <a:rPr lang="en-US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hierarki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pertanyaan</a:t>
            </a:r>
            <a:r>
              <a:rPr lang="en-US" baseline="0" dirty="0" smtClean="0"/>
              <a:t> if/else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mengarahkan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keputusan</a:t>
            </a:r>
            <a:endParaRPr lang="en-US" dirty="0" smtClean="0"/>
          </a:p>
          <a:p>
            <a:r>
              <a:rPr lang="en-US" dirty="0" smtClean="0"/>
              <a:t>- DT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Regresi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mengambil</a:t>
            </a:r>
            <a:r>
              <a:rPr lang="en-US" baseline="0" dirty="0" smtClean="0"/>
              <a:t> decision </a:t>
            </a:r>
            <a:r>
              <a:rPr lang="en-US" baseline="0" dirty="0" err="1" smtClean="0"/>
              <a:t>terakhir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mengambil</a:t>
            </a:r>
            <a:r>
              <a:rPr lang="en-US" baseline="0" dirty="0" smtClean="0"/>
              <a:t> rata2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endParaRPr lang="en-US" baseline="0" dirty="0" smtClean="0"/>
          </a:p>
          <a:p>
            <a:r>
              <a:rPr lang="en-US" baseline="0" dirty="0" err="1" smtClean="0"/>
              <a:t>Klasifikasi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mengambil</a:t>
            </a:r>
            <a:r>
              <a:rPr lang="en-US" baseline="0" dirty="0" smtClean="0"/>
              <a:t> decision </a:t>
            </a:r>
            <a:r>
              <a:rPr lang="en-US" baseline="0" dirty="0" err="1" smtClean="0"/>
              <a:t>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frekuensi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49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 </a:t>
            </a:r>
            <a:r>
              <a:rPr lang="en-US" dirty="0" err="1" smtClean="0"/>
              <a:t>adalah</a:t>
            </a:r>
            <a:r>
              <a:rPr lang="en-US" dirty="0" smtClean="0"/>
              <a:t> non parametric,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gak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asumsu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0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 </a:t>
            </a:r>
            <a:r>
              <a:rPr lang="en-US" dirty="0" err="1" smtClean="0"/>
              <a:t>yg</a:t>
            </a:r>
            <a:r>
              <a:rPr lang="en-US" dirty="0" smtClean="0"/>
              <a:t> paling </a:t>
            </a:r>
            <a:r>
              <a:rPr lang="en-US" dirty="0" err="1" smtClean="0"/>
              <a:t>sederhana</a:t>
            </a:r>
            <a:r>
              <a:rPr lang="en-US" dirty="0" smtClean="0"/>
              <a:t>:</a:t>
            </a:r>
          </a:p>
          <a:p>
            <a:r>
              <a:rPr lang="en-US" dirty="0" smtClean="0"/>
              <a:t>Target = animal</a:t>
            </a:r>
          </a:p>
          <a:p>
            <a:r>
              <a:rPr lang="en-US" dirty="0" smtClean="0"/>
              <a:t>Feature = </a:t>
            </a:r>
            <a:r>
              <a:rPr lang="en-US" dirty="0" err="1" smtClean="0"/>
              <a:t>karakteristik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3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splitter </a:t>
            </a:r>
            <a:r>
              <a:rPr lang="en-US" dirty="0" err="1" smtClean="0"/>
              <a:t>terbaik</a:t>
            </a:r>
            <a:r>
              <a:rPr lang="en-US" dirty="0" smtClean="0"/>
              <a:t>, </a:t>
            </a: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menjadikan</a:t>
            </a:r>
            <a:r>
              <a:rPr lang="en-US" dirty="0" smtClean="0"/>
              <a:t> data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homogen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56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heterogen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binary</a:t>
            </a:r>
            <a:r>
              <a:rPr lang="en-US" baseline="0" dirty="0" smtClean="0"/>
              <a:t> classification: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Credit scoring (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berupa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macet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kredit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lancar</a:t>
            </a:r>
            <a:r>
              <a:rPr lang="en-US" baseline="0" dirty="0" smtClean="0"/>
              <a:t> ==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urutan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8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baseline="0" dirty="0" err="1" smtClean="0"/>
              <a:t>cukup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splitter </a:t>
            </a:r>
            <a:r>
              <a:rPr lang="en-US" baseline="0" dirty="0" err="1" smtClean="0"/>
              <a:t>pertama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0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Entropy =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 smtClean="0"/>
              <a:t>keheterogenan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masing2 splitter</a:t>
            </a:r>
          </a:p>
          <a:p>
            <a:endParaRPr lang="en-US" dirty="0" smtClean="0"/>
          </a:p>
          <a:p>
            <a:r>
              <a:rPr lang="en-US" dirty="0" smtClean="0"/>
              <a:t>Entropy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maksimum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probablitias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 0.5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seragam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entropy (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mendekati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bagus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4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88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Entropy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 smtClean="0"/>
              <a:t>keragaman</a:t>
            </a:r>
            <a:r>
              <a:rPr lang="en-US" dirty="0" smtClean="0"/>
              <a:t> di </a:t>
            </a:r>
            <a:r>
              <a:rPr lang="en-US" dirty="0" err="1" smtClean="0"/>
              <a:t>satu</a:t>
            </a:r>
            <a:r>
              <a:rPr lang="en-US" dirty="0" smtClean="0"/>
              <a:t> subset.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splitter,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information 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Yang </a:t>
            </a:r>
            <a:r>
              <a:rPr lang="en-US" dirty="0" err="1" smtClean="0"/>
              <a:t>diperlukan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menghitung</a:t>
            </a:r>
            <a:r>
              <a:rPr lang="en-US" baseline="0" dirty="0" smtClean="0"/>
              <a:t> information gain (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manual):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1. </a:t>
            </a:r>
            <a:r>
              <a:rPr lang="en-US" baseline="0" dirty="0" err="1" smtClean="0"/>
              <a:t>Menghitung</a:t>
            </a:r>
            <a:r>
              <a:rPr lang="en-US" baseline="0" dirty="0" smtClean="0"/>
              <a:t> Entropy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2. </a:t>
            </a:r>
            <a:r>
              <a:rPr lang="en-US" baseline="0" dirty="0" err="1" smtClean="0"/>
              <a:t>Menghitung</a:t>
            </a:r>
            <a:r>
              <a:rPr lang="en-US" baseline="0" dirty="0" smtClean="0"/>
              <a:t> Entropy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tiap</a:t>
            </a:r>
            <a:r>
              <a:rPr lang="en-US" baseline="0" dirty="0" smtClean="0"/>
              <a:t> splitter (per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variable x,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variable x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di value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dihitung</a:t>
            </a:r>
            <a:r>
              <a:rPr lang="en-US" baseline="0" dirty="0" smtClean="0"/>
              <a:t> entropy </a:t>
            </a:r>
            <a:r>
              <a:rPr lang="en-US" baseline="0" dirty="0" err="1" smtClean="0"/>
              <a:t>tiap</a:t>
            </a:r>
            <a:r>
              <a:rPr lang="en-US" baseline="0" dirty="0" smtClean="0"/>
              <a:t> value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dirata2kan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weighted average)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3.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information gain (entropy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y – </a:t>
            </a:r>
            <a:r>
              <a:rPr lang="en-US" baseline="0" dirty="0" err="1" smtClean="0"/>
              <a:t>tiap</a:t>
            </a:r>
            <a:r>
              <a:rPr lang="en-US" baseline="0" dirty="0" smtClean="0"/>
              <a:t> entropy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x), </a:t>
            </a:r>
            <a:r>
              <a:rPr lang="en-US" baseline="0" dirty="0" err="1" smtClean="0"/>
              <a:t>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information gain </a:t>
            </a:r>
            <a:r>
              <a:rPr lang="en-US" baseline="0" dirty="0" err="1" smtClean="0"/>
              <a:t>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tsb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4. </a:t>
            </a:r>
            <a:r>
              <a:rPr lang="en-US" baseline="0" dirty="0" err="1" smtClean="0"/>
              <a:t>Lalu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information gain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paling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menduduki</a:t>
            </a:r>
            <a:r>
              <a:rPr lang="en-US" baseline="0" dirty="0" smtClean="0"/>
              <a:t> root DT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5. </a:t>
            </a:r>
            <a:r>
              <a:rPr lang="en-US" baseline="0" dirty="0" err="1" smtClean="0"/>
              <a:t>Selanjutnya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menginput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root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6…. </a:t>
            </a:r>
            <a:r>
              <a:rPr lang="en-US" baseline="0" dirty="0" err="1" smtClean="0"/>
              <a:t>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homogen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7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5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classification: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Churn analysis : </a:t>
            </a:r>
            <a:r>
              <a:rPr lang="en-US" dirty="0" err="1" smtClean="0"/>
              <a:t>probablititas</a:t>
            </a:r>
            <a:r>
              <a:rPr lang="en-US" dirty="0" smtClean="0"/>
              <a:t> </a:t>
            </a:r>
            <a:r>
              <a:rPr lang="en-US" dirty="0" err="1" smtClean="0"/>
              <a:t>seseorang</a:t>
            </a:r>
            <a:r>
              <a:rPr lang="en-US" dirty="0" smtClean="0"/>
              <a:t> </a:t>
            </a:r>
            <a:r>
              <a:rPr lang="en-US" dirty="0" err="1" smtClean="0"/>
              <a:t>pindah</a:t>
            </a:r>
            <a:r>
              <a:rPr lang="en-US" dirty="0" smtClean="0"/>
              <a:t> 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 </a:t>
            </a:r>
            <a:r>
              <a:rPr lang="en-US" dirty="0" smtClean="0"/>
              <a:t>propensity analysis : </a:t>
            </a:r>
            <a:r>
              <a:rPr lang="en-US" dirty="0" err="1" smtClean="0"/>
              <a:t>probabilitas</a:t>
            </a:r>
            <a:r>
              <a:rPr lang="en-US" dirty="0" smtClean="0"/>
              <a:t> </a:t>
            </a:r>
            <a:r>
              <a:rPr lang="en-US" dirty="0" err="1" smtClean="0"/>
              <a:t>seseorang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barang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tertentu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Proses </a:t>
            </a:r>
            <a:r>
              <a:rPr lang="en-US" baseline="0" dirty="0" err="1" smtClean="0"/>
              <a:t>naik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jabatan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Seseorang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karegori</a:t>
            </a:r>
            <a:r>
              <a:rPr lang="en-US" baseline="0" dirty="0" smtClean="0"/>
              <a:t> ordinal mana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2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Algoritm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di classification:</a:t>
            </a:r>
          </a:p>
          <a:p>
            <a:r>
              <a:rPr lang="en-US" baseline="0" dirty="0" smtClean="0"/>
              <a:t>-logistic regression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Dct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Ensemble method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Svm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Knn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Random forest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Regression =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klasifikasi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baseline="0" dirty="0" smtClean="0"/>
              <a:t> -&gt; binary ordinal classification</a:t>
            </a:r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</a:t>
            </a:r>
            <a:r>
              <a:rPr lang="en-US" baseline="0" dirty="0" smtClean="0"/>
              <a:t> -&gt; multinomial classification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kategorinya</a:t>
            </a:r>
            <a:r>
              <a:rPr lang="en-US" dirty="0" smtClean="0"/>
              <a:t> </a:t>
            </a:r>
            <a:r>
              <a:rPr lang="en-US" dirty="0" err="1" smtClean="0"/>
              <a:t>punya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urutan</a:t>
            </a:r>
            <a:r>
              <a:rPr lang="en-US" baseline="0" dirty="0" smtClean="0"/>
              <a:t> -&gt; ordinal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dependent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 err="1" smtClean="0"/>
              <a:t>biner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0 </a:t>
            </a:r>
            <a:r>
              <a:rPr lang="en-US" dirty="0" err="1" smtClean="0"/>
              <a:t>dan</a:t>
            </a:r>
            <a:r>
              <a:rPr lang="en-US" dirty="0" smtClean="0"/>
              <a:t> 1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selalu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negative, </a:t>
            </a:r>
            <a:r>
              <a:rPr lang="en-US" baseline="0" dirty="0" err="1" smtClean="0"/>
              <a:t>justru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biasanya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negative di </a:t>
            </a:r>
            <a:r>
              <a:rPr lang="en-US" baseline="0" dirty="0" err="1" smtClean="0"/>
              <a:t>dunia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nyata</a:t>
            </a:r>
            <a:r>
              <a:rPr lang="en-US" baseline="0" dirty="0" smtClean="0"/>
              <a:t> ==== 1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biasanya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6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</a:t>
            </a:r>
            <a:r>
              <a:rPr lang="en-US" baseline="0" dirty="0" smtClean="0"/>
              <a:t> logistic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</a:t>
            </a:r>
            <a:r>
              <a:rPr lang="en-US" dirty="0" err="1" smtClean="0"/>
              <a:t>enghitung</a:t>
            </a:r>
            <a:r>
              <a:rPr lang="en-US" baseline="0" dirty="0" smtClean="0"/>
              <a:t> probability success </a:t>
            </a:r>
            <a:r>
              <a:rPr lang="en-US" baseline="0" dirty="0" err="1" smtClean="0"/>
              <a:t>eventnya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Rumus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disebut</a:t>
            </a:r>
            <a:r>
              <a:rPr lang="en-US" baseline="0" dirty="0" smtClean="0"/>
              <a:t> sigmoid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47656-A4E3-4CAD-BA0A-0C27DBFF03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1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7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2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8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0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7D4F-4C9D-457F-A05B-AEDD99FEC44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EF363-6AB5-489E-A646-4ECD4E6EC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1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3858"/>
            <a:ext cx="11391900" cy="6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0"/>
            <a:ext cx="1193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9" y="237016"/>
            <a:ext cx="11066582" cy="63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0" y="-5746"/>
            <a:ext cx="11816860" cy="68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7" y="0"/>
            <a:ext cx="11825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5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60458"/>
            <a:ext cx="11629292" cy="67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6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114572"/>
            <a:ext cx="11535508" cy="66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6" y="-1"/>
            <a:ext cx="1196358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5" y="108682"/>
            <a:ext cx="11629290" cy="66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0"/>
            <a:ext cx="1193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32572"/>
            <a:ext cx="11408228" cy="65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285750"/>
            <a:ext cx="1100137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2" y="160341"/>
            <a:ext cx="11355976" cy="65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9" y="-1"/>
            <a:ext cx="1178978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3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121116"/>
            <a:ext cx="11512732" cy="66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4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79884"/>
            <a:ext cx="11543070" cy="66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2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4" y="0"/>
            <a:ext cx="1198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3" y="159671"/>
            <a:ext cx="11307094" cy="65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9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" y="-1"/>
            <a:ext cx="1188831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7" y="-1"/>
            <a:ext cx="11905086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51256"/>
            <a:ext cx="11661058" cy="67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" y="0"/>
            <a:ext cx="11913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2" y="0"/>
            <a:ext cx="1201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2" y="119921"/>
            <a:ext cx="11484076" cy="661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1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" y="0"/>
            <a:ext cx="11979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6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" y="0"/>
            <a:ext cx="1188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2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142525"/>
            <a:ext cx="11425084" cy="65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" y="-1"/>
            <a:ext cx="1184430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2" y="0"/>
            <a:ext cx="11833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8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5" y="431799"/>
            <a:ext cx="11481130" cy="59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3" y="-1"/>
            <a:ext cx="1188817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1" y="-1"/>
            <a:ext cx="1199043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7135"/>
            <a:ext cx="11544300" cy="66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9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1" y="0"/>
            <a:ext cx="11957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6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" y="0"/>
            <a:ext cx="1194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0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6" y="-1"/>
            <a:ext cx="1201260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" y="-1"/>
            <a:ext cx="119244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91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4" y="0"/>
            <a:ext cx="11812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8" y="0"/>
            <a:ext cx="11898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1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" y="-1"/>
            <a:ext cx="1180043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54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0" y="0"/>
            <a:ext cx="1185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96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0"/>
            <a:ext cx="12087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8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8" y="-1"/>
            <a:ext cx="1188532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5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51" y="175845"/>
            <a:ext cx="11318098" cy="65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7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8" y="457200"/>
            <a:ext cx="116927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9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5" y="0"/>
            <a:ext cx="12037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8" y="-1"/>
            <a:ext cx="1188532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34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4" y="0"/>
            <a:ext cx="1195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54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7" y="0"/>
            <a:ext cx="1189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1" y="0"/>
            <a:ext cx="11980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6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3" y="-1"/>
            <a:ext cx="1194847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" y="0"/>
            <a:ext cx="11867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99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65287"/>
            <a:ext cx="11693234" cy="67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14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25" y="145472"/>
            <a:ext cx="11475350" cy="65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" y="-1"/>
            <a:ext cx="118562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2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8" y="-1"/>
            <a:ext cx="118994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6" y="0"/>
            <a:ext cx="1187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0" y="0"/>
            <a:ext cx="1197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8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9" y="-1"/>
            <a:ext cx="1181378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1002</Words>
  <Application>Microsoft Office PowerPoint</Application>
  <PresentationFormat>Widescreen</PresentationFormat>
  <Paragraphs>182</Paragraphs>
  <Slides>60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Faradina</dc:creator>
  <cp:lastModifiedBy>Sarah Faradina</cp:lastModifiedBy>
  <cp:revision>75</cp:revision>
  <dcterms:created xsi:type="dcterms:W3CDTF">2021-01-27T13:27:23Z</dcterms:created>
  <dcterms:modified xsi:type="dcterms:W3CDTF">2021-02-05T09:27:22Z</dcterms:modified>
</cp:coreProperties>
</file>